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Lato" panose="020F0502020204030203" pitchFamily="34" charset="0"/>
      <p:regular r:id="rId10"/>
      <p:bold r:id="rId11"/>
      <p:italic r:id="rId12"/>
      <p:boldItalic r:id="rId13"/>
    </p:embeddedFont>
    <p:embeddedFont>
      <p:font typeface="Proxima Nova" panose="020B0604020202020204" charset="0"/>
      <p:regular r:id="rId14"/>
      <p:bold r:id="rId15"/>
      <p:italic r:id="rId16"/>
      <p:boldItalic r:id="rId17"/>
    </p:embeddedFont>
    <p:embeddedFont>
      <p:font typeface="Raleway"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f9cd92a530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f9cd92a530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f9cd92a530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f9cd92a530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f9cd92a53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f9cd92a53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46205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rPr>
              <a:t>Guided Capstone: Big Mountain Resort</a:t>
            </a:r>
            <a:endParaRPr dirty="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dirty="0" err="1"/>
              <a:t>Varshini</a:t>
            </a:r>
            <a:r>
              <a:rPr lang="en-GB" sz="1400" b="1" dirty="0"/>
              <a:t> </a:t>
            </a:r>
            <a:r>
              <a:rPr lang="en-GB" sz="1400" b="1" dirty="0" err="1"/>
              <a:t>Chellapilla</a:t>
            </a:r>
            <a:endParaRPr lang="en-GB" sz="1400" b="1" dirty="0"/>
          </a:p>
          <a:p>
            <a:pPr marL="0" lvl="0" indent="0" algn="l" rtl="0">
              <a:spcBef>
                <a:spcPts val="0"/>
              </a:spcBef>
              <a:spcAft>
                <a:spcPts val="0"/>
              </a:spcAft>
              <a:buNone/>
            </a:pPr>
            <a:r>
              <a:rPr lang="en-GB" sz="1400" b="1" dirty="0"/>
              <a:t>Springboard</a:t>
            </a:r>
            <a:endParaRPr sz="14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Current Situation</a:t>
            </a:r>
            <a:endParaRPr/>
          </a:p>
        </p:txBody>
      </p:sp>
      <p:sp>
        <p:nvSpPr>
          <p:cNvPr id="183" name="Google Shape;183;p19"/>
          <p:cNvSpPr txBox="1">
            <a:spLocks noGrp="1"/>
          </p:cNvSpPr>
          <p:nvPr>
            <p:ph type="body" idx="1"/>
          </p:nvPr>
        </p:nvSpPr>
        <p:spPr>
          <a:xfrm>
            <a:off x="1295250" y="1971400"/>
            <a:ext cx="7122900" cy="2634600"/>
          </a:xfrm>
          <a:prstGeom prst="rect">
            <a:avLst/>
          </a:prstGeom>
        </p:spPr>
        <p:txBody>
          <a:bodyPr spcFirstLastPara="1" wrap="square" lIns="91425" tIns="91425" rIns="91425" bIns="91425" anchor="t" anchorCtr="0">
            <a:noAutofit/>
          </a:bodyPr>
          <a:lstStyle/>
          <a:p>
            <a:pPr marL="0" lvl="0" indent="0" algn="l" rtl="0">
              <a:lnSpc>
                <a:spcPct val="130000"/>
              </a:lnSpc>
              <a:spcBef>
                <a:spcPts val="1000"/>
              </a:spcBef>
              <a:spcAft>
                <a:spcPts val="0"/>
              </a:spcAft>
              <a:buNone/>
            </a:pPr>
            <a:r>
              <a:rPr lang="en-GB" sz="1200">
                <a:solidFill>
                  <a:srgbClr val="353744"/>
                </a:solidFill>
                <a:latin typeface="Proxima Nova"/>
                <a:ea typeface="Proxima Nova"/>
                <a:cs typeface="Proxima Nova"/>
                <a:sym typeface="Proxima Nova"/>
              </a:rPr>
              <a:t>Big Mountain Resort, located in Montana, is a ski resort hosting 105 trails alongside the Glacier National Park and Flathead National Forest. With approximately 350,000 annual visitors at the resort for skiing or snowboarding for an average stay of 5 days, the resort is serviced by 11 lifts, 2 T-bars, and 1 magic carpet for novice skiers. </a:t>
            </a:r>
            <a:endParaRPr sz="1200">
              <a:solidFill>
                <a:srgbClr val="353744"/>
              </a:solidFill>
              <a:latin typeface="Proxima Nova"/>
              <a:ea typeface="Proxima Nova"/>
              <a:cs typeface="Proxima Nova"/>
              <a:sym typeface="Proxima Nova"/>
            </a:endParaRPr>
          </a:p>
          <a:p>
            <a:pPr marL="0" lvl="0" indent="0" algn="l" rtl="0">
              <a:lnSpc>
                <a:spcPct val="130000"/>
              </a:lnSpc>
              <a:spcBef>
                <a:spcPts val="1000"/>
              </a:spcBef>
              <a:spcAft>
                <a:spcPts val="0"/>
              </a:spcAft>
              <a:buNone/>
            </a:pPr>
            <a:r>
              <a:rPr lang="en-GB" sz="1200">
                <a:solidFill>
                  <a:srgbClr val="353744"/>
                </a:solidFill>
                <a:latin typeface="Proxima Nova"/>
                <a:ea typeface="Proxima Nova"/>
                <a:cs typeface="Proxima Nova"/>
                <a:sym typeface="Proxima Nova"/>
              </a:rPr>
              <a:t>The current operating costs have increased by $1.54 million due to the addition of a chair lift in an effort to increase the distribution of visitors across the mountain. Big Mountain Resort currently charges $81.00 for an adult ticket for both weekdays and weekends. </a:t>
            </a:r>
            <a:endParaRPr sz="1200">
              <a:solidFill>
                <a:srgbClr val="353744"/>
              </a:solidFill>
              <a:latin typeface="Proxima Nova"/>
              <a:ea typeface="Proxima Nova"/>
              <a:cs typeface="Proxima Nova"/>
              <a:sym typeface="Proxima Nova"/>
            </a:endParaRPr>
          </a:p>
          <a:p>
            <a:pPr marL="0" lvl="0" indent="0" algn="l" rtl="0">
              <a:lnSpc>
                <a:spcPct val="130000"/>
              </a:lnSpc>
              <a:spcBef>
                <a:spcPts val="1000"/>
              </a:spcBef>
              <a:spcAft>
                <a:spcPts val="0"/>
              </a:spcAft>
              <a:buNone/>
            </a:pPr>
            <a:r>
              <a:rPr lang="en-GB" sz="1200">
                <a:solidFill>
                  <a:srgbClr val="353744"/>
                </a:solidFill>
                <a:latin typeface="Proxima Nova"/>
                <a:ea typeface="Proxima Nova"/>
                <a:cs typeface="Proxima Nova"/>
                <a:sym typeface="Proxima Nova"/>
              </a:rPr>
              <a:t>The management at Big Mountain Resort suspect that more can be done to capitalize on its facilities and improve ticket pricing to increase revenue. In order to do so, the company has obtained data on every resort in Big Mountain’s market segment.</a:t>
            </a:r>
            <a:endParaRPr sz="1200">
              <a:solidFill>
                <a:srgbClr val="353744"/>
              </a:solidFill>
              <a:latin typeface="Proxima Nova"/>
              <a:ea typeface="Proxima Nova"/>
              <a:cs typeface="Proxima Nova"/>
              <a:sym typeface="Proxima Nova"/>
            </a:endParaRPr>
          </a:p>
          <a:p>
            <a:pPr marL="0" lvl="0" indent="0" algn="l" rtl="0">
              <a:spcBef>
                <a:spcPts val="0"/>
              </a:spcBef>
              <a:spcAft>
                <a:spcPts val="1600"/>
              </a:spcAft>
              <a:buNone/>
            </a:pP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 Identification</a:t>
            </a:r>
            <a:endParaRPr/>
          </a:p>
        </p:txBody>
      </p:sp>
      <p:sp>
        <p:nvSpPr>
          <p:cNvPr id="189" name="Google Shape;189;p20"/>
          <p:cNvSpPr txBox="1"/>
          <p:nvPr/>
        </p:nvSpPr>
        <p:spPr>
          <a:xfrm>
            <a:off x="1427850" y="1853850"/>
            <a:ext cx="6990300" cy="3239700"/>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1000"/>
              </a:spcBef>
              <a:spcAft>
                <a:spcPts val="0"/>
              </a:spcAft>
              <a:buNone/>
            </a:pPr>
            <a:r>
              <a:rPr lang="en-GB" sz="1300" b="1">
                <a:solidFill>
                  <a:srgbClr val="353744"/>
                </a:solidFill>
                <a:highlight>
                  <a:srgbClr val="72FFD2"/>
                </a:highlight>
                <a:latin typeface="Proxima Nova"/>
                <a:ea typeface="Proxima Nova"/>
                <a:cs typeface="Proxima Nova"/>
                <a:sym typeface="Proxima Nova"/>
              </a:rPr>
              <a:t>How can Big Mountain Resort increase revenue by recovering the additional $1.54 million, reducing other operating costs and improving the usage of facilities by next season? </a:t>
            </a:r>
            <a:endParaRPr sz="1300" b="1">
              <a:solidFill>
                <a:srgbClr val="353744"/>
              </a:solidFill>
              <a:highlight>
                <a:srgbClr val="72FFD2"/>
              </a:highlight>
              <a:latin typeface="Proxima Nova"/>
              <a:ea typeface="Proxima Nova"/>
              <a:cs typeface="Proxima Nova"/>
              <a:sym typeface="Proxima Nova"/>
            </a:endParaRPr>
          </a:p>
          <a:p>
            <a:pPr marL="0" lvl="0" indent="0" algn="l" rtl="0">
              <a:lnSpc>
                <a:spcPct val="130000"/>
              </a:lnSpc>
              <a:spcBef>
                <a:spcPts val="1000"/>
              </a:spcBef>
              <a:spcAft>
                <a:spcPts val="0"/>
              </a:spcAft>
              <a:buNone/>
            </a:pPr>
            <a:endParaRPr sz="1300" b="1">
              <a:solidFill>
                <a:srgbClr val="353744"/>
              </a:solidFill>
              <a:latin typeface="Proxima Nova"/>
              <a:ea typeface="Proxima Nova"/>
              <a:cs typeface="Proxima Nova"/>
              <a:sym typeface="Proxima Nova"/>
            </a:endParaRPr>
          </a:p>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The following options have been shortlisted by the business:</a:t>
            </a:r>
            <a:endParaRPr sz="1100">
              <a:solidFill>
                <a:srgbClr val="353744"/>
              </a:solidFill>
              <a:latin typeface="Proxima Nova"/>
              <a:ea typeface="Proxima Nova"/>
              <a:cs typeface="Proxima Nova"/>
              <a:sym typeface="Proxima Nova"/>
            </a:endParaRPr>
          </a:p>
          <a:p>
            <a:pPr marL="457200" lvl="0" indent="-298450" algn="l" rtl="0">
              <a:lnSpc>
                <a:spcPct val="130000"/>
              </a:lnSpc>
              <a:spcBef>
                <a:spcPts val="1200"/>
              </a:spcBef>
              <a:spcAft>
                <a:spcPts val="0"/>
              </a:spcAft>
              <a:buClr>
                <a:srgbClr val="353744"/>
              </a:buClr>
              <a:buSzPts val="1100"/>
              <a:buFont typeface="Proxima Nova"/>
              <a:buAutoNum type="arabicPeriod"/>
            </a:pPr>
            <a:r>
              <a:rPr lang="en-GB" sz="1100">
                <a:solidFill>
                  <a:srgbClr val="353744"/>
                </a:solidFill>
                <a:latin typeface="Proxima Nova"/>
                <a:ea typeface="Proxima Nova"/>
                <a:cs typeface="Proxima Nova"/>
                <a:sym typeface="Proxima Nova"/>
              </a:rPr>
              <a:t>Permanently closing down up to 10 of the least used runs. This doesn't impact any other resort statistics.</a:t>
            </a:r>
            <a:endParaRPr sz="1100">
              <a:solidFill>
                <a:srgbClr val="353744"/>
              </a:solidFill>
              <a:latin typeface="Proxima Nova"/>
              <a:ea typeface="Proxima Nova"/>
              <a:cs typeface="Proxima Nova"/>
              <a:sym typeface="Proxima Nova"/>
            </a:endParaRPr>
          </a:p>
          <a:p>
            <a:pPr marL="457200" lvl="0" indent="-298450" algn="l" rtl="0">
              <a:lnSpc>
                <a:spcPct val="130000"/>
              </a:lnSpc>
              <a:spcBef>
                <a:spcPts val="0"/>
              </a:spcBef>
              <a:spcAft>
                <a:spcPts val="0"/>
              </a:spcAft>
              <a:buClr>
                <a:srgbClr val="353744"/>
              </a:buClr>
              <a:buSzPts val="1100"/>
              <a:buFont typeface="Proxima Nova"/>
              <a:buAutoNum type="arabicPeriod"/>
            </a:pPr>
            <a:r>
              <a:rPr lang="en-GB" sz="1100">
                <a:solidFill>
                  <a:srgbClr val="353744"/>
                </a:solidFill>
                <a:latin typeface="Proxima Nova"/>
                <a:ea typeface="Proxima Nova"/>
                <a:cs typeface="Proxima Nova"/>
                <a:sym typeface="Proxima Nova"/>
              </a:rPr>
              <a:t>Increase the vertical drop by adding a run to a point 150 feet lower down but requiring the installation of an additional chair lift to bring skiers back up, without additional snow making coverage</a:t>
            </a:r>
            <a:endParaRPr sz="1100">
              <a:solidFill>
                <a:srgbClr val="353744"/>
              </a:solidFill>
              <a:latin typeface="Proxima Nova"/>
              <a:ea typeface="Proxima Nova"/>
              <a:cs typeface="Proxima Nova"/>
              <a:sym typeface="Proxima Nova"/>
            </a:endParaRPr>
          </a:p>
          <a:p>
            <a:pPr marL="457200" lvl="0" indent="-298450" algn="l" rtl="0">
              <a:lnSpc>
                <a:spcPct val="130000"/>
              </a:lnSpc>
              <a:spcBef>
                <a:spcPts val="0"/>
              </a:spcBef>
              <a:spcAft>
                <a:spcPts val="0"/>
              </a:spcAft>
              <a:buClr>
                <a:srgbClr val="353744"/>
              </a:buClr>
              <a:buSzPts val="1100"/>
              <a:buFont typeface="Proxima Nova"/>
              <a:buAutoNum type="arabicPeriod"/>
            </a:pPr>
            <a:r>
              <a:rPr lang="en-GB" sz="1100">
                <a:solidFill>
                  <a:srgbClr val="353744"/>
                </a:solidFill>
                <a:latin typeface="Proxima Nova"/>
                <a:ea typeface="Proxima Nova"/>
                <a:cs typeface="Proxima Nova"/>
                <a:sym typeface="Proxima Nova"/>
              </a:rPr>
              <a:t>Same as above, but adding 2 acres of snow making cover</a:t>
            </a:r>
            <a:endParaRPr sz="1100">
              <a:solidFill>
                <a:srgbClr val="353744"/>
              </a:solidFill>
              <a:latin typeface="Proxima Nova"/>
              <a:ea typeface="Proxima Nova"/>
              <a:cs typeface="Proxima Nova"/>
              <a:sym typeface="Proxima Nova"/>
            </a:endParaRPr>
          </a:p>
          <a:p>
            <a:pPr marL="457200" lvl="0" indent="-298450" algn="l" rtl="0">
              <a:lnSpc>
                <a:spcPct val="130000"/>
              </a:lnSpc>
              <a:spcBef>
                <a:spcPts val="0"/>
              </a:spcBef>
              <a:spcAft>
                <a:spcPts val="0"/>
              </a:spcAft>
              <a:buClr>
                <a:srgbClr val="353744"/>
              </a:buClr>
              <a:buSzPts val="1100"/>
              <a:buFont typeface="Proxima Nova"/>
              <a:buAutoNum type="arabicPeriod"/>
            </a:pPr>
            <a:r>
              <a:rPr lang="en-GB" sz="1100">
                <a:solidFill>
                  <a:srgbClr val="353744"/>
                </a:solidFill>
                <a:latin typeface="Proxima Nova"/>
                <a:ea typeface="Proxima Nova"/>
                <a:cs typeface="Proxima Nova"/>
                <a:sym typeface="Proxima Nova"/>
              </a:rPr>
              <a:t>Increase the longest run by 0.2 mile to boast 3.5 miles length, requiring an additional snow making coverage of 4 acres</a:t>
            </a:r>
            <a:endParaRPr sz="1100">
              <a:solidFill>
                <a:srgbClr val="353744"/>
              </a:solidFill>
              <a:latin typeface="Proxima Nova"/>
              <a:ea typeface="Proxima Nova"/>
              <a:cs typeface="Proxima Nova"/>
              <a:sym typeface="Proxima Nova"/>
            </a:endParaRPr>
          </a:p>
          <a:p>
            <a:pPr marL="0" lvl="0" indent="0" algn="l" rtl="0">
              <a:lnSpc>
                <a:spcPct val="130000"/>
              </a:lnSpc>
              <a:spcBef>
                <a:spcPts val="1200"/>
              </a:spcBef>
              <a:spcAft>
                <a:spcPts val="0"/>
              </a:spcAft>
              <a:buNone/>
            </a:pPr>
            <a:endParaRPr sz="1100">
              <a:solidFill>
                <a:srgbClr val="353744"/>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Exploratory Data Analysis and Pre-Processing</a:t>
            </a:r>
            <a:endParaRPr/>
          </a:p>
        </p:txBody>
      </p:sp>
      <p:sp>
        <p:nvSpPr>
          <p:cNvPr id="195" name="Google Shape;195;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196" name="Google Shape;196;p21"/>
          <p:cNvSpPr txBox="1">
            <a:spLocks noGrp="1"/>
          </p:cNvSpPr>
          <p:nvPr>
            <p:ph type="body" idx="1"/>
          </p:nvPr>
        </p:nvSpPr>
        <p:spPr>
          <a:xfrm>
            <a:off x="1847712" y="2073775"/>
            <a:ext cx="6719700" cy="1051800"/>
          </a:xfrm>
          <a:prstGeom prst="rect">
            <a:avLst/>
          </a:prstGeom>
        </p:spPr>
        <p:txBody>
          <a:bodyPr spcFirstLastPara="1" wrap="square" lIns="91425" tIns="91425" rIns="91425" bIns="91425" anchor="t" anchorCtr="0">
            <a:noAutofit/>
          </a:bodyPr>
          <a:lstStyle/>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The EDA method is important for the understanding of the data at hand and identifying patterns or assumptions in the available data. </a:t>
            </a:r>
            <a:br>
              <a:rPr lang="en-GB" sz="1100">
                <a:solidFill>
                  <a:srgbClr val="353744"/>
                </a:solidFill>
                <a:latin typeface="Proxima Nova"/>
                <a:ea typeface="Proxima Nova"/>
                <a:cs typeface="Proxima Nova"/>
                <a:sym typeface="Proxima Nova"/>
              </a:rPr>
            </a:br>
            <a:r>
              <a:rPr lang="en-GB" sz="1100">
                <a:solidFill>
                  <a:srgbClr val="353744"/>
                </a:solidFill>
                <a:latin typeface="Proxima Nova"/>
                <a:ea typeface="Proxima Nova"/>
                <a:cs typeface="Proxima Nova"/>
                <a:sym typeface="Proxima Nova"/>
              </a:rPr>
              <a:t>One of the key parts of exploratory data analysis is feature engineering, which aims to create and utilize predictors that help the formation of a prediction model in the later stages. It also helps in the comprehension of relationships between various features. </a:t>
            </a:r>
            <a:endParaRPr sz="1100">
              <a:solidFill>
                <a:srgbClr val="353744"/>
              </a:solidFill>
              <a:latin typeface="Proxima Nova"/>
              <a:ea typeface="Proxima Nova"/>
              <a:cs typeface="Proxima Nova"/>
              <a:sym typeface="Proxima Nova"/>
            </a:endParaRPr>
          </a:p>
          <a:p>
            <a:pPr marL="0" lvl="0" indent="0" algn="l" rtl="0">
              <a:lnSpc>
                <a:spcPct val="130000"/>
              </a:lnSpc>
              <a:spcBef>
                <a:spcPts val="1000"/>
              </a:spcBef>
              <a:spcAft>
                <a:spcPts val="0"/>
              </a:spcAft>
              <a:buNone/>
            </a:pPr>
            <a:endParaRPr sz="1100">
              <a:solidFill>
                <a:srgbClr val="353744"/>
              </a:solidFill>
              <a:latin typeface="Proxima Nova"/>
              <a:ea typeface="Proxima Nova"/>
              <a:cs typeface="Proxima Nova"/>
              <a:sym typeface="Proxima Nova"/>
            </a:endParaRPr>
          </a:p>
          <a:p>
            <a:pPr marL="0" lvl="0" indent="0" algn="l" rtl="0">
              <a:spcBef>
                <a:spcPts val="0"/>
              </a:spcBef>
              <a:spcAft>
                <a:spcPts val="1600"/>
              </a:spcAft>
              <a:buNone/>
            </a:pPr>
            <a:endParaRPr sz="1100"/>
          </a:p>
        </p:txBody>
      </p:sp>
      <p:sp>
        <p:nvSpPr>
          <p:cNvPr id="197" name="Google Shape;197;p21"/>
          <p:cNvSpPr/>
          <p:nvPr/>
        </p:nvSpPr>
        <p:spPr>
          <a:xfrm>
            <a:off x="1400790" y="37159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198" name="Google Shape;198;p21"/>
          <p:cNvSpPr txBox="1">
            <a:spLocks noGrp="1"/>
          </p:cNvSpPr>
          <p:nvPr>
            <p:ph type="body" idx="1"/>
          </p:nvPr>
        </p:nvSpPr>
        <p:spPr>
          <a:xfrm>
            <a:off x="1847712" y="3608025"/>
            <a:ext cx="6719700" cy="1051800"/>
          </a:xfrm>
          <a:prstGeom prst="rect">
            <a:avLst/>
          </a:prstGeom>
        </p:spPr>
        <p:txBody>
          <a:bodyPr spcFirstLastPara="1" wrap="square" lIns="91425" tIns="91425" rIns="91425" bIns="91425" anchor="t" anchorCtr="0">
            <a:noAutofit/>
          </a:bodyPr>
          <a:lstStyle/>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A series of scatter plots were created to explore the relationship between ticket prices and each numerical feature in the dataset. From this, we are able to conclude that the following features could be used for subsequent modeling: Runs, Snow Making AC, Total Chairs, Vertical Drop, Fast Quads, and Resorts Per 100,000 People.</a:t>
            </a:r>
            <a:endParaRPr sz="1100">
              <a:solidFill>
                <a:srgbClr val="353744"/>
              </a:solidFill>
              <a:latin typeface="Proxima Nova"/>
              <a:ea typeface="Proxima Nova"/>
              <a:cs typeface="Proxima Nova"/>
              <a:sym typeface="Proxima Nova"/>
            </a:endParaRPr>
          </a:p>
          <a:p>
            <a:pPr marL="0" lvl="0" indent="0" algn="l" rtl="0">
              <a:spcBef>
                <a:spcPts val="0"/>
              </a:spcBef>
              <a:spcAft>
                <a:spcPts val="1600"/>
              </a:spcAft>
              <a:buNone/>
            </a:pP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22"/>
          <p:cNvPicPr preferRelativeResize="0"/>
          <p:nvPr/>
        </p:nvPicPr>
        <p:blipFill>
          <a:blip r:embed="rId3">
            <a:alphaModFix/>
          </a:blip>
          <a:stretch>
            <a:fillRect/>
          </a:stretch>
        </p:blipFill>
        <p:spPr>
          <a:xfrm>
            <a:off x="4727800" y="1580300"/>
            <a:ext cx="4257675" cy="3438525"/>
          </a:xfrm>
          <a:prstGeom prst="rect">
            <a:avLst/>
          </a:prstGeom>
          <a:noFill/>
          <a:ln>
            <a:noFill/>
          </a:ln>
        </p:spPr>
      </p:pic>
      <p:sp>
        <p:nvSpPr>
          <p:cNvPr id="204" name="Google Shape;204;p22"/>
          <p:cNvSpPr txBox="1"/>
          <p:nvPr/>
        </p:nvSpPr>
        <p:spPr>
          <a:xfrm>
            <a:off x="503250" y="2422475"/>
            <a:ext cx="3396600" cy="2463300"/>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Two different models developed in the Pre-Processing and Training stage: a Linear model and a Random Forest model. The Random Forest model was found to have a lower cross-validation mean absolute error by almost $1. It also exhibited less variability.  </a:t>
            </a:r>
            <a:endParaRPr sz="1100">
              <a:solidFill>
                <a:srgbClr val="353744"/>
              </a:solidFill>
              <a:latin typeface="Proxima Nova"/>
              <a:ea typeface="Proxima Nova"/>
              <a:cs typeface="Proxima Nova"/>
              <a:sym typeface="Proxima Nova"/>
            </a:endParaRPr>
          </a:p>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The model employed suggests that the ticket price could be increased to </a:t>
            </a:r>
            <a:r>
              <a:rPr lang="en-GB" sz="1100" b="1">
                <a:solidFill>
                  <a:srgbClr val="353744"/>
                </a:solidFill>
                <a:latin typeface="Proxima Nova"/>
                <a:ea typeface="Proxima Nova"/>
                <a:cs typeface="Proxima Nova"/>
                <a:sym typeface="Proxima Nova"/>
              </a:rPr>
              <a:t>$95.87</a:t>
            </a:r>
            <a:r>
              <a:rPr lang="en-GB" sz="1100">
                <a:solidFill>
                  <a:srgbClr val="353744"/>
                </a:solidFill>
                <a:latin typeface="Proxima Nova"/>
                <a:ea typeface="Proxima Nova"/>
                <a:cs typeface="Proxima Nova"/>
                <a:sym typeface="Proxima Nova"/>
              </a:rPr>
              <a:t>. Even with the expected mean absolute error of $10.39, this suggests there is room for an increase. </a:t>
            </a:r>
            <a:endParaRPr sz="1100">
              <a:solidFill>
                <a:srgbClr val="353744"/>
              </a:solidFill>
              <a:latin typeface="Proxima Nova"/>
              <a:ea typeface="Proxima Nova"/>
              <a:cs typeface="Proxima Nova"/>
              <a:sym typeface="Proxima Nova"/>
            </a:endParaRPr>
          </a:p>
        </p:txBody>
      </p:sp>
      <p:sp>
        <p:nvSpPr>
          <p:cNvPr id="205" name="Google Shape;205;p22"/>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Modelling and Analysis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3"/>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Modelling and Analysis (cont.)</a:t>
            </a:r>
            <a:endParaRPr dirty="0"/>
          </a:p>
        </p:txBody>
      </p:sp>
      <p:sp>
        <p:nvSpPr>
          <p:cNvPr id="211" name="Google Shape;211;p23"/>
          <p:cNvSpPr txBox="1">
            <a:spLocks noGrp="1"/>
          </p:cNvSpPr>
          <p:nvPr>
            <p:ph type="body" idx="1"/>
          </p:nvPr>
        </p:nvSpPr>
        <p:spPr>
          <a:xfrm>
            <a:off x="3620650" y="823000"/>
            <a:ext cx="4798200" cy="1284300"/>
          </a:xfrm>
          <a:prstGeom prst="rect">
            <a:avLst/>
          </a:prstGeom>
        </p:spPr>
        <p:txBody>
          <a:bodyPr spcFirstLastPara="1" wrap="square" lIns="91425" tIns="91425" rIns="91425" bIns="91425" anchor="t" anchorCtr="0">
            <a:noAutofit/>
          </a:bodyPr>
          <a:lstStyle/>
          <a:p>
            <a:pPr marL="0" lvl="0" indent="0" algn="l" rtl="0">
              <a:lnSpc>
                <a:spcPct val="130000"/>
              </a:lnSpc>
              <a:spcBef>
                <a:spcPts val="1000"/>
              </a:spcBef>
              <a:spcAft>
                <a:spcPts val="0"/>
              </a:spcAft>
              <a:buNone/>
            </a:pPr>
            <a:r>
              <a:rPr lang="en-GB" sz="1100">
                <a:solidFill>
                  <a:srgbClr val="353744"/>
                </a:solidFill>
                <a:latin typeface="Proxima Nova"/>
                <a:ea typeface="Proxima Nova"/>
                <a:cs typeface="Proxima Nova"/>
                <a:sym typeface="Proxima Nova"/>
              </a:rPr>
              <a:t>Among these options, the model says closing one run makes no difference. Closing 2 and 3 successively reduces support for ticket price and so revenue. Closing down 3, 4 or 5 runs, results in no further loss in ticket price. However, increasing the closures down to 6 or more leads to a large drop. </a:t>
            </a:r>
            <a:endParaRPr sz="1100"/>
          </a:p>
        </p:txBody>
      </p:sp>
      <p:sp>
        <p:nvSpPr>
          <p:cNvPr id="212" name="Google Shape;212;p23"/>
          <p:cNvSpPr txBox="1"/>
          <p:nvPr/>
        </p:nvSpPr>
        <p:spPr>
          <a:xfrm>
            <a:off x="6731775" y="2827625"/>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2000" b="1">
                <a:solidFill>
                  <a:schemeClr val="dk1"/>
                </a:solidFill>
                <a:latin typeface="Lato"/>
                <a:ea typeface="Lato"/>
                <a:cs typeface="Lato"/>
                <a:sym typeface="Lato"/>
              </a:rPr>
              <a:t>0.0</a:t>
            </a:r>
            <a:endParaRPr sz="2000" b="1">
              <a:solidFill>
                <a:schemeClr val="dk1"/>
              </a:solidFill>
              <a:latin typeface="Lato"/>
              <a:ea typeface="Lato"/>
              <a:cs typeface="Lato"/>
              <a:sym typeface="Lato"/>
            </a:endParaRPr>
          </a:p>
        </p:txBody>
      </p:sp>
      <p:sp>
        <p:nvSpPr>
          <p:cNvPr id="213" name="Google Shape;213;p23"/>
          <p:cNvSpPr txBox="1"/>
          <p:nvPr/>
        </p:nvSpPr>
        <p:spPr>
          <a:xfrm>
            <a:off x="6731775" y="330405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Change in Ticket Price or Revenue upon the closure of 1 run.</a:t>
            </a:r>
            <a:endParaRPr sz="800">
              <a:solidFill>
                <a:schemeClr val="accent1"/>
              </a:solidFill>
              <a:latin typeface="Lato"/>
              <a:ea typeface="Lato"/>
              <a:cs typeface="Lato"/>
              <a:sym typeface="Lato"/>
            </a:endParaRPr>
          </a:p>
        </p:txBody>
      </p:sp>
      <p:pic>
        <p:nvPicPr>
          <p:cNvPr id="214" name="Google Shape;214;p23"/>
          <p:cNvPicPr preferRelativeResize="0"/>
          <p:nvPr/>
        </p:nvPicPr>
        <p:blipFill>
          <a:blip r:embed="rId3">
            <a:alphaModFix/>
          </a:blip>
          <a:stretch>
            <a:fillRect/>
          </a:stretch>
        </p:blipFill>
        <p:spPr>
          <a:xfrm>
            <a:off x="1151525" y="2259600"/>
            <a:ext cx="5312400" cy="2761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Recommendation</a:t>
            </a:r>
            <a:endParaRPr/>
          </a:p>
        </p:txBody>
      </p:sp>
      <p:sp>
        <p:nvSpPr>
          <p:cNvPr id="220" name="Google Shape;220;p24"/>
          <p:cNvSpPr txBox="1">
            <a:spLocks noGrp="1"/>
          </p:cNvSpPr>
          <p:nvPr>
            <p:ph type="body" idx="1"/>
          </p:nvPr>
        </p:nvSpPr>
        <p:spPr>
          <a:xfrm>
            <a:off x="1295250" y="1908300"/>
            <a:ext cx="7122900" cy="1326900"/>
          </a:xfrm>
          <a:prstGeom prst="rect">
            <a:avLst/>
          </a:prstGeom>
        </p:spPr>
        <p:txBody>
          <a:bodyPr spcFirstLastPara="1" wrap="square" lIns="91425" tIns="91425" rIns="91425" bIns="91425" anchor="t" anchorCtr="0">
            <a:noAutofit/>
          </a:bodyPr>
          <a:lstStyle/>
          <a:p>
            <a:pPr marL="457200" lvl="0" indent="-311150" algn="l" rtl="0">
              <a:lnSpc>
                <a:spcPct val="130000"/>
              </a:lnSpc>
              <a:spcBef>
                <a:spcPts val="1000"/>
              </a:spcBef>
              <a:spcAft>
                <a:spcPts val="0"/>
              </a:spcAft>
              <a:buClr>
                <a:srgbClr val="353744"/>
              </a:buClr>
              <a:buSzPts val="1300"/>
              <a:buFont typeface="Proxima Nova"/>
              <a:buChar char="●"/>
            </a:pPr>
            <a:r>
              <a:rPr lang="en-GB">
                <a:solidFill>
                  <a:srgbClr val="353744"/>
                </a:solidFill>
                <a:latin typeface="Proxima Nova"/>
                <a:ea typeface="Proxima Nova"/>
                <a:cs typeface="Proxima Nova"/>
                <a:sym typeface="Proxima Nova"/>
              </a:rPr>
              <a:t>Increase ticket price from $81.00 to $95.87 immediately. Observe effects of change.</a:t>
            </a:r>
            <a:endParaRPr>
              <a:solidFill>
                <a:srgbClr val="353744"/>
              </a:solidFill>
              <a:latin typeface="Proxima Nova"/>
              <a:ea typeface="Proxima Nova"/>
              <a:cs typeface="Proxima Nova"/>
              <a:sym typeface="Proxima Nova"/>
            </a:endParaRPr>
          </a:p>
          <a:p>
            <a:pPr marL="457200" lvl="0" indent="-311150" algn="l" rtl="0">
              <a:lnSpc>
                <a:spcPct val="130000"/>
              </a:lnSpc>
              <a:spcBef>
                <a:spcPts val="0"/>
              </a:spcBef>
              <a:spcAft>
                <a:spcPts val="0"/>
              </a:spcAft>
              <a:buClr>
                <a:srgbClr val="353744"/>
              </a:buClr>
              <a:buSzPts val="1300"/>
              <a:buFont typeface="Proxima Nova"/>
              <a:buChar char="●"/>
            </a:pPr>
            <a:r>
              <a:rPr lang="en-GB">
                <a:solidFill>
                  <a:srgbClr val="353744"/>
                </a:solidFill>
                <a:latin typeface="Proxima Nova"/>
                <a:ea typeface="Proxima Nova"/>
                <a:cs typeface="Proxima Nova"/>
                <a:sym typeface="Proxima Nova"/>
              </a:rPr>
              <a:t>Close one run, as it will have no impact on ticket price or revenue. This will help decrease operational costs for the business.</a:t>
            </a:r>
            <a:endParaRPr>
              <a:solidFill>
                <a:srgbClr val="353744"/>
              </a:solidFill>
              <a:latin typeface="Proxima Nova"/>
              <a:ea typeface="Proxima Nova"/>
              <a:cs typeface="Proxima Nova"/>
              <a:sym typeface="Proxima Nova"/>
            </a:endParaRPr>
          </a:p>
          <a:p>
            <a:pPr marL="0" lvl="0" indent="0" algn="l" rtl="0">
              <a:spcBef>
                <a:spcPts val="0"/>
              </a:spcBef>
              <a:spcAft>
                <a:spcPts val="1600"/>
              </a:spcAft>
              <a:buNone/>
            </a:pPr>
            <a:endParaRPr sz="1100"/>
          </a:p>
        </p:txBody>
      </p:sp>
      <p:pic>
        <p:nvPicPr>
          <p:cNvPr id="221" name="Google Shape;221;p24"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644</Words>
  <Application>Microsoft Office PowerPoint</Application>
  <PresentationFormat>On-screen Show (16:9)</PresentationFormat>
  <Paragraphs>30</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Raleway</vt:lpstr>
      <vt:lpstr>Arial</vt:lpstr>
      <vt:lpstr>Proxima Nova</vt:lpstr>
      <vt:lpstr>Lato</vt:lpstr>
      <vt:lpstr>Streamline</vt:lpstr>
      <vt:lpstr>Guided Capstone: Big Mountain Resort</vt:lpstr>
      <vt:lpstr>Current Situation</vt:lpstr>
      <vt:lpstr>Problem Identification</vt:lpstr>
      <vt:lpstr>Exploratory Data Analysis and Pre-Processing</vt:lpstr>
      <vt:lpstr>Modelling and Analysis</vt:lpstr>
      <vt:lpstr>Modelling and Analysis (cont.)</vt:lpstr>
      <vt:lpstr>Recommendation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dc:creator>V C</dc:creator>
  <cp:lastModifiedBy>cssv98@outlook.com</cp:lastModifiedBy>
  <cp:revision>2</cp:revision>
  <dcterms:modified xsi:type="dcterms:W3CDTF">2021-10-20T17:24:29Z</dcterms:modified>
</cp:coreProperties>
</file>